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77CB-E6EB-45FE-BB8F-0065D6BEA4AF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585-552F-4324-9888-635E7199D0B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77CB-E6EB-45FE-BB8F-0065D6BEA4AF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585-552F-4324-9888-635E7199D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77CB-E6EB-45FE-BB8F-0065D6BEA4AF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585-552F-4324-9888-635E7199D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77CB-E6EB-45FE-BB8F-0065D6BEA4AF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585-552F-4324-9888-635E7199D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77CB-E6EB-45FE-BB8F-0065D6BEA4AF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CA45585-552F-4324-9888-635E7199D0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77CB-E6EB-45FE-BB8F-0065D6BEA4AF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585-552F-4324-9888-635E7199D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77CB-E6EB-45FE-BB8F-0065D6BEA4AF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585-552F-4324-9888-635E7199D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77CB-E6EB-45FE-BB8F-0065D6BEA4AF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585-552F-4324-9888-635E7199D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77CB-E6EB-45FE-BB8F-0065D6BEA4AF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585-552F-4324-9888-635E7199D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77CB-E6EB-45FE-BB8F-0065D6BEA4AF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585-552F-4324-9888-635E7199D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77CB-E6EB-45FE-BB8F-0065D6BEA4AF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5585-552F-4324-9888-635E7199D0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CE77CB-E6EB-45FE-BB8F-0065D6BEA4AF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A45585-552F-4324-9888-635E7199D0B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dars.ru/shkola/bezopasnost-zhiznedeyatelnosti/chrezvychaynye-situacii-tehnogennogo-haraktera.html" TargetMode="External"/><Relationship Id="rId2" Type="http://schemas.openxmlformats.org/officeDocument/2006/relationships/hyperlink" Target="http://www.grandars.ru/shkola/bezopasnost-zhiznedeyatelnosti/chrezvychaynye-situacii-prirodnogo-haraktera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424936" cy="5256583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effectLst/>
              </a:rPr>
              <a:t>под чрезвычайной ситуацией </a:t>
            </a:r>
            <a:r>
              <a:rPr lang="ru-RU" sz="2800" u="sng" dirty="0">
                <a:effectLst/>
                <a:hlinkClick r:id="rId2" tooltip="Чрезвычайные ситуации природного характера"/>
              </a:rPr>
              <a:t>природного</a:t>
            </a:r>
            <a:r>
              <a:rPr lang="ru-RU" sz="2800" dirty="0">
                <a:effectLst/>
              </a:rPr>
              <a:t> и </a:t>
            </a:r>
            <a:r>
              <a:rPr lang="ru-RU" sz="2800" u="sng" dirty="0">
                <a:effectLst/>
                <a:hlinkClick r:id="rId3" tooltip="Чрезвычайные ситуации техногенного характера"/>
              </a:rPr>
              <a:t>техногенного</a:t>
            </a:r>
            <a:r>
              <a:rPr lang="ru-RU" sz="2800" dirty="0">
                <a:effectLst/>
              </a:rPr>
              <a:t> характера понимается обстановка на определенной территории, сложившаяся в результате аварии, опасного природного явления, катастрофы, стихийного или иного бедствия, которые могут повлечь или повлекли за собой человеческие жертвы, ущерб здоровью людей или окружающей природной среде, значительные материальные потери и нарушения условий жизнедеятельности людей.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0534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404664"/>
            <a:ext cx="9540552" cy="1426170"/>
          </a:xfrm>
        </p:spPr>
        <p:txBody>
          <a:bodyPr>
            <a:noAutofit/>
          </a:bodyPr>
          <a:lstStyle/>
          <a:p>
            <a:r>
              <a:rPr lang="ru-RU" sz="3200" dirty="0"/>
              <a:t>Права и обязанности граждан в области защиты населения и территорий от чрезвычайных ситуаций и социальная защита пострадавших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dirty="0"/>
              <a:t>Граждане Республики Беларусь в области защиты населения и территорий от чрезвычайных ситуаций имеют право</a:t>
            </a:r>
            <a:r>
              <a:rPr lang="ru-RU" dirty="0" smtClean="0"/>
              <a:t>:</a:t>
            </a:r>
          </a:p>
          <a:p>
            <a:r>
              <a:rPr lang="ru-RU" dirty="0"/>
              <a:t>на защиту жизни, здоровья и личного имущества в случае возникновения чрезвычайных ситуаций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использовать </a:t>
            </a:r>
            <a:r>
              <a:rPr lang="ru-RU" dirty="0"/>
              <a:t>в соответствии с планами ликвидации чрезвычайных ситуаций средства коллективной и индивидуальной </a:t>
            </a:r>
            <a:r>
              <a:rPr lang="ru-RU" dirty="0" smtClean="0"/>
              <a:t>защиты</a:t>
            </a:r>
            <a:r>
              <a:rPr lang="en-US" dirty="0" smtClean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974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926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 информацию о риске, которому они могут подвергнуться в определенных местах пребывания на территории страны, и о мерах необходимой безопасности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/>
              <a:t>участвовать в установленном порядке в мероприятиях по предупреждению и ликвидации чрезвычайных ситуаций; </a:t>
            </a:r>
            <a:endParaRPr lang="en-US" dirty="0" smtClean="0"/>
          </a:p>
          <a:p>
            <a:r>
              <a:rPr lang="ru-RU" dirty="0" smtClean="0"/>
              <a:t>на </a:t>
            </a:r>
            <a:r>
              <a:rPr lang="ru-RU" dirty="0"/>
              <a:t>возмещение вреда, причиненного их здоровью и имуществу вследствие чрезвычайных ситуаций; </a:t>
            </a:r>
            <a:endParaRPr lang="en-US" dirty="0" smtClean="0"/>
          </a:p>
          <a:p>
            <a:r>
              <a:rPr lang="ru-RU" dirty="0" smtClean="0"/>
              <a:t>на </a:t>
            </a:r>
            <a:r>
              <a:rPr lang="ru-RU" dirty="0"/>
              <a:t>бесплатное медицинское обслуживание, компенсации и льготы за проживание и работу в зонах чрезвычайных ситуаций; </a:t>
            </a:r>
            <a:endParaRPr lang="en-US" dirty="0" smtClean="0"/>
          </a:p>
          <a:p>
            <a:r>
              <a:rPr lang="ru-RU" dirty="0" smtClean="0"/>
              <a:t>на </a:t>
            </a:r>
            <a:r>
              <a:rPr lang="ru-RU" dirty="0"/>
              <a:t>бесплатное государственное социальное страхование, получение компенсаций и льгот за вред, причиненный их здоровью во время участия в мероприятиях по ликвидации чрезвычайных ситуаций; </a:t>
            </a:r>
          </a:p>
        </p:txBody>
      </p:sp>
    </p:spTree>
    <p:extLst>
      <p:ext uri="{BB962C8B-B14F-4D97-AF65-F5344CB8AC3E}">
        <p14:creationId xmlns:p14="http://schemas.microsoft.com/office/powerpoint/2010/main" val="3249780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Граждане Республики Беларусь в области защиты населения и территорий от чрезвычайных ситуаций обязаны: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ru-RU" dirty="0"/>
              <a:t>соблюдать законодательство в области защиты населения и территорий от чрезвычайных ситуаций; </a:t>
            </a:r>
            <a:endParaRPr lang="en-US" dirty="0" smtClean="0"/>
          </a:p>
          <a:p>
            <a:r>
              <a:rPr lang="ru-RU" dirty="0" smtClean="0"/>
              <a:t>соблюдать </a:t>
            </a:r>
            <a:r>
              <a:rPr lang="ru-RU" dirty="0"/>
              <a:t>меры безопасности в быту и повседневной трудовой деятельности, не допускать нарушений производственной и технологической дисциплины, требований экологической безопасности, которые могут привести к возникновению чрезвычайных ситуаций;</a:t>
            </a:r>
          </a:p>
        </p:txBody>
      </p:sp>
    </p:spTree>
    <p:extLst>
      <p:ext uri="{BB962C8B-B14F-4D97-AF65-F5344CB8AC3E}">
        <p14:creationId xmlns:p14="http://schemas.microsoft.com/office/powerpoint/2010/main" val="1873317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336704"/>
          </a:xfrm>
        </p:spPr>
        <p:txBody>
          <a:bodyPr>
            <a:normAutofit/>
          </a:bodyPr>
          <a:lstStyle/>
          <a:p>
            <a:r>
              <a:rPr lang="ru-RU" dirty="0"/>
              <a:t>изучать основные способы защиты населения и территорий от чрезвычайных ситуаций, приемы оказания первой медицинской помощи пострадавшим, правила пользования коллективными и индивидуальными средствами защиты, постоянно совершенствовать свои знания и практические навыки в указанной области; </a:t>
            </a:r>
            <a:endParaRPr lang="en-US" dirty="0" smtClean="0"/>
          </a:p>
          <a:p>
            <a:r>
              <a:rPr lang="ru-RU" dirty="0" smtClean="0"/>
              <a:t>выполнять </a:t>
            </a:r>
            <a:r>
              <a:rPr lang="ru-RU" dirty="0"/>
              <a:t>установленные правила поведения при угрозе и возникновении чрезвычайных ситуаций; </a:t>
            </a:r>
            <a:endParaRPr lang="en-US" dirty="0" smtClean="0"/>
          </a:p>
          <a:p>
            <a:r>
              <a:rPr lang="ru-RU" dirty="0" smtClean="0"/>
              <a:t>оказывать </a:t>
            </a:r>
            <a:r>
              <a:rPr lang="ru-RU" dirty="0"/>
              <a:t>при необходимости содействие в проведении аварийно-спасательных и других неотложных работ.</a:t>
            </a:r>
          </a:p>
        </p:txBody>
      </p:sp>
    </p:spTree>
    <p:extLst>
      <p:ext uri="{BB962C8B-B14F-4D97-AF65-F5344CB8AC3E}">
        <p14:creationId xmlns:p14="http://schemas.microsoft.com/office/powerpoint/2010/main" val="3065334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4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4000" dirty="0"/>
              <a:t>По источникам возникновения чрезвычайные ситуации </a:t>
            </a:r>
            <a:r>
              <a:rPr lang="ru-RU" sz="4000" b="1" dirty="0"/>
              <a:t>делятся на </a:t>
            </a:r>
            <a:endParaRPr lang="en-US" sz="4000" b="1" dirty="0" smtClean="0"/>
          </a:p>
          <a:p>
            <a:r>
              <a:rPr lang="ru-RU" sz="4000" b="1" u="sng" dirty="0" smtClean="0"/>
              <a:t>природные</a:t>
            </a:r>
            <a:endParaRPr lang="en-US" sz="4000" b="1" dirty="0" smtClean="0"/>
          </a:p>
          <a:p>
            <a:r>
              <a:rPr lang="ru-RU" sz="4000" b="1" u="sng" dirty="0" smtClean="0"/>
              <a:t>техногенные</a:t>
            </a:r>
            <a:r>
              <a:rPr lang="ru-RU" sz="4000" b="1" dirty="0" smtClean="0"/>
              <a:t> </a:t>
            </a:r>
            <a:endParaRPr lang="en-US" sz="4000" b="1" dirty="0" smtClean="0"/>
          </a:p>
          <a:p>
            <a:r>
              <a:rPr lang="ru-RU" sz="4000" b="1" u="sng" dirty="0" smtClean="0"/>
              <a:t>биолого-социальные</a:t>
            </a:r>
            <a:endParaRPr lang="ru-RU" sz="4000" u="sng" dirty="0"/>
          </a:p>
        </p:txBody>
      </p:sp>
    </p:spTree>
    <p:extLst>
      <p:ext uri="{BB962C8B-B14F-4D97-AF65-F5344CB8AC3E}">
        <p14:creationId xmlns:p14="http://schemas.microsoft.com/office/powerpoint/2010/main" val="140193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895505"/>
              </p:ext>
            </p:extLst>
          </p:nvPr>
        </p:nvGraphicFramePr>
        <p:xfrm>
          <a:off x="107504" y="260648"/>
          <a:ext cx="8856983" cy="6408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603"/>
                <a:gridCol w="1621703"/>
                <a:gridCol w="1421818"/>
                <a:gridCol w="1966158"/>
                <a:gridCol w="1885701"/>
              </a:tblGrid>
              <a:tr h="1896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Класс (уровень) ЧС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Пострадало, чел.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Нарушены условия жизни, чел.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Материальный ущерб</a:t>
                      </a:r>
                      <a:r>
                        <a:rPr lang="ru-RU" sz="2000" dirty="0" smtClean="0">
                          <a:effectLst/>
                        </a:rPr>
                        <a:t>, базовых </a:t>
                      </a:r>
                      <a:r>
                        <a:rPr lang="ru-RU" sz="2000" dirty="0" smtClean="0">
                          <a:effectLst/>
                          <a:latin typeface="Times New Roman"/>
                          <a:cs typeface="Times New Roman"/>
                        </a:rPr>
                        <a:t>величин</a:t>
                      </a:r>
                      <a:endParaRPr lang="ru-RU" sz="2000" dirty="0" smtClean="0">
                        <a:effectLst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Граница действия поражающих факторов в пределах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52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Объективные (локальные)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Менее 10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Менее 100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40-1000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 объекта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1432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Местные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10-50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100-300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1000-5000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Района, города, населенного пункта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52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Территориальные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Более 50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300-500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5000-0,5 млн.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Область </a:t>
                      </a:r>
                      <a:r>
                        <a:rPr lang="ru-RU" sz="2400" dirty="0" smtClean="0">
                          <a:effectLst/>
                        </a:rPr>
                        <a:t>РБ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822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Республиканские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Более 500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Более 1000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Более 0,5</a:t>
                      </a:r>
                      <a:r>
                        <a:rPr lang="ru-RU" sz="2000" baseline="0" dirty="0" smtClean="0">
                          <a:effectLst/>
                        </a:rPr>
                        <a:t> млн.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Более двух </a:t>
                      </a:r>
                      <a:r>
                        <a:rPr lang="ru-RU" sz="2000" dirty="0" smtClean="0">
                          <a:effectLst/>
                        </a:rPr>
                        <a:t>областей </a:t>
                      </a:r>
                      <a:r>
                        <a:rPr lang="ru-RU" sz="2400" dirty="0" smtClean="0">
                          <a:effectLst/>
                        </a:rPr>
                        <a:t>РБ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52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Трансграничные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За пределами </a:t>
                      </a:r>
                      <a:r>
                        <a:rPr lang="ru-RU" sz="2000" dirty="0" smtClean="0">
                          <a:effectLst/>
                        </a:rPr>
                        <a:t>РБ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5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784976" cy="597666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300" b="1" i="1" u="sng" dirty="0" smtClean="0"/>
              <a:t>Государственная </a:t>
            </a:r>
            <a:r>
              <a:rPr lang="ru-RU" sz="2300" b="1" i="1" u="sng" dirty="0"/>
              <a:t>система предупреждения и ликвидации чрезвычайных ситуаций (далее - ГСЧС) </a:t>
            </a:r>
            <a:r>
              <a:rPr lang="ru-RU" sz="2300" dirty="0"/>
              <a:t>- это система, объединяющая республиканский орган государственного управления, осуществляющий управление в сфере предупреждения и ликвидации чрезвычайных ситуаций, обеспечения пожарной, промышленной и радиационной безопасности, гражданской </a:t>
            </a:r>
            <a:r>
              <a:rPr lang="ru-RU" sz="2300" dirty="0" smtClean="0"/>
              <a:t>обороны, </a:t>
            </a:r>
            <a:r>
              <a:rPr lang="ru-RU" sz="2300" dirty="0"/>
              <a:t>другие республиканские органы государственного управления, иные государственные организации, подчиненные Правительству Республики Беларусь, местные исполнительные и распорядительные органы, организации, обеспечивающая планирование, организацию, исполнение мероприятий по защите населения и территорий от чрезвычайных ситуаций природного и техногенного характера </a:t>
            </a:r>
            <a:r>
              <a:rPr lang="ru-RU" sz="2300" dirty="0" smtClean="0"/>
              <a:t>(чрезвычайные </a:t>
            </a:r>
            <a:r>
              <a:rPr lang="ru-RU" sz="2300" dirty="0"/>
              <a:t>ситуации) и подготовку к проведению мероприятий гражданской обороны.</a:t>
            </a:r>
          </a:p>
        </p:txBody>
      </p:sp>
    </p:spTree>
    <p:extLst>
      <p:ext uri="{BB962C8B-B14F-4D97-AF65-F5344CB8AC3E}">
        <p14:creationId xmlns:p14="http://schemas.microsoft.com/office/powerpoint/2010/main" val="24440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/>
              <a:t>В состав сил и средств ГСЧС входят силы и средства ликвидации чрезвычайных ситуаций, система мониторинга и прогнозирования чрезвычайных ситуаций природного и техногенного характера, которая функционирует в соответствии с постановлением Совета Министров Республики Беларусь от 19 ноября 2004 г. N 1466 "Об утверждении Положения о системе мониторинга и прогнозирования чрезвычайных ситуаций природного и техногенного характера" (Национальный реестр правовых актов Республики Беларусь, 2004 г., N 188, 5/15181).</a:t>
            </a:r>
          </a:p>
        </p:txBody>
      </p:sp>
    </p:spTree>
    <p:extLst>
      <p:ext uri="{BB962C8B-B14F-4D97-AF65-F5344CB8AC3E}">
        <p14:creationId xmlns:p14="http://schemas.microsoft.com/office/powerpoint/2010/main" val="17862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Силы ликвидации чрезвычайных ситуаций состоят из: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>
            <a:normAutofit fontScale="62500" lnSpcReduction="20000"/>
          </a:bodyPr>
          <a:lstStyle/>
          <a:p>
            <a:r>
              <a:rPr lang="ru-RU" sz="3600" dirty="0"/>
              <a:t>подразделений по чрезвычайным ситуациям;</a:t>
            </a:r>
          </a:p>
          <a:p>
            <a:r>
              <a:rPr lang="ru-RU" sz="3600" dirty="0"/>
              <a:t>территориальных и объектовых гражданских формирований гражданской обороны;</a:t>
            </a:r>
          </a:p>
          <a:p>
            <a:r>
              <a:rPr lang="ru-RU" sz="3600" dirty="0"/>
              <a:t>организаций здравоохранения и медицинских формирований, предназначенных для оказания медицинской помощи населению, пострадавшему при чрезвычайных ситуациях;</a:t>
            </a:r>
          </a:p>
          <a:p>
            <a:r>
              <a:rPr lang="ru-RU" sz="3600" dirty="0"/>
              <a:t>организаций ветеринарной службы и станций защиты растений Министерства сельского хозяйства и продовольствия;</a:t>
            </a:r>
          </a:p>
          <a:p>
            <a:r>
              <a:rPr lang="ru-RU" sz="3600" dirty="0"/>
              <a:t>аварийно-спасательных служб республиканских органов государственного управления, иных государственных организаций, подчиненных Правительству Республики Беларусь, создающих отраслевые подсистемы ГСЧС;</a:t>
            </a:r>
          </a:p>
          <a:p>
            <a:r>
              <a:rPr lang="ru-RU" sz="3600" dirty="0"/>
              <a:t>территориальных и объектовых аварийно-спасательных служб;</a:t>
            </a:r>
          </a:p>
          <a:p>
            <a:r>
              <a:rPr lang="ru-RU" sz="3600" dirty="0"/>
              <a:t>специализированных подразделений, создаваемых на базе объединений, организаций строительного комплекса.</a:t>
            </a:r>
          </a:p>
          <a:p>
            <a:pPr marL="137160" indent="0">
              <a:buNone/>
            </a:pPr>
            <a:r>
              <a:rPr lang="ru-RU" sz="3600" dirty="0" smtClean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65725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568863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/>
              <a:t>К средствам ликвидации чрезвычайных ситуаций относятся специальные средства, предназначенные для организации, проведения и обеспечения аварийно-спасательных работ, в том числе средства связи и управления, аварийно-спасательная техника, оборудование, инструменты, средства индивидуальной защиты, снаряжение и другое имущество, а также методические материалы, видео-, кино-, фотоматериалы по технологии аварийно-спасательных и других неотложных работ при ликвидации чрезвычайной ситуации, информационные базы данных и иные средства.</a:t>
            </a:r>
          </a:p>
        </p:txBody>
      </p:sp>
    </p:spTree>
    <p:extLst>
      <p:ext uri="{BB962C8B-B14F-4D97-AF65-F5344CB8AC3E}">
        <p14:creationId xmlns:p14="http://schemas.microsoft.com/office/powerpoint/2010/main" val="23254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ОПОВЕЩЕНИЕ </a:t>
            </a:r>
            <a:r>
              <a:rPr lang="ru-RU" dirty="0"/>
              <a:t>НАСЕЛЕНИЯ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25136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Своевременное </a:t>
            </a:r>
            <a:r>
              <a:rPr lang="ru-RU" dirty="0"/>
              <a:t>оповещение осуществляется органами </a:t>
            </a:r>
            <a:r>
              <a:rPr lang="ru-RU" dirty="0" smtClean="0"/>
              <a:t>ГО. Оно </a:t>
            </a:r>
            <a:r>
              <a:rPr lang="ru-RU" dirty="0"/>
              <a:t>организуется по радио- и телевещанию. Чтобы привлечь внимание населения, используют сигналы транспортных средств, а также включают гудки на предприятиях.</a:t>
            </a:r>
          </a:p>
          <a:p>
            <a:pPr marL="137160" indent="0">
              <a:buNone/>
            </a:pPr>
            <a:r>
              <a:rPr lang="ru-RU" dirty="0"/>
              <a:t>Услышав сигналы «Внимание всем!», надо немедленно включить теле- и радиоприемники и ждать сообщения от местных органов власти или штаба ГО. Все дальнейшие действия определяются их указаниями.</a:t>
            </a:r>
          </a:p>
        </p:txBody>
      </p:sp>
    </p:spTree>
    <p:extLst>
      <p:ext uri="{BB962C8B-B14F-4D97-AF65-F5344CB8AC3E}">
        <p14:creationId xmlns:p14="http://schemas.microsoft.com/office/powerpoint/2010/main" val="2136467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120680"/>
          </a:xfrm>
        </p:spPr>
        <p:txBody>
          <a:bodyPr/>
          <a:lstStyle/>
          <a:p>
            <a:pPr marL="137160" indent="0">
              <a:buNone/>
            </a:pPr>
            <a:r>
              <a:rPr lang="ru-RU" dirty="0"/>
              <a:t>Существует ряд сигналов, которые служат для оповещения населения городов и сельских населенных пунктов о возникновении непосредственной опасности ядерного, химического, бактериологического (биологического) заражения или при применении оружия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"</a:t>
            </a:r>
            <a:r>
              <a:rPr lang="ru-RU" b="1" dirty="0"/>
              <a:t>Наводнение</a:t>
            </a:r>
            <a:r>
              <a:rPr lang="ru-RU" b="1" dirty="0" smtClean="0"/>
              <a:t>"</a:t>
            </a:r>
          </a:p>
          <a:p>
            <a:r>
              <a:rPr lang="ru-RU" b="1" dirty="0" smtClean="0"/>
              <a:t>"</a:t>
            </a:r>
            <a:r>
              <a:rPr lang="ru-RU" b="1" dirty="0"/>
              <a:t>Радиационная опасность</a:t>
            </a:r>
            <a:r>
              <a:rPr lang="ru-RU" b="1" dirty="0" smtClean="0"/>
              <a:t>"</a:t>
            </a:r>
          </a:p>
          <a:p>
            <a:r>
              <a:rPr lang="ru-RU" b="1" dirty="0" smtClean="0"/>
              <a:t> </a:t>
            </a:r>
            <a:r>
              <a:rPr lang="ru-RU" b="1" dirty="0"/>
              <a:t>"Химическая тревога</a:t>
            </a:r>
            <a:r>
              <a:rPr lang="ru-RU" b="1" dirty="0" smtClean="0"/>
              <a:t>"</a:t>
            </a:r>
          </a:p>
          <a:p>
            <a:r>
              <a:rPr lang="ru-RU" b="1" dirty="0" smtClean="0"/>
              <a:t>"</a:t>
            </a:r>
            <a:r>
              <a:rPr lang="ru-RU" b="1" dirty="0"/>
              <a:t>Воздушная тревога</a:t>
            </a:r>
            <a:r>
              <a:rPr lang="ru-RU" b="1" dirty="0" smtClean="0"/>
              <a:t>"</a:t>
            </a:r>
          </a:p>
          <a:p>
            <a:r>
              <a:rPr lang="ru-RU" b="1" dirty="0" smtClean="0"/>
              <a:t>"</a:t>
            </a:r>
            <a:r>
              <a:rPr lang="ru-RU" b="1" dirty="0"/>
              <a:t>Отбой воздушной тревоги</a:t>
            </a:r>
            <a:r>
              <a:rPr lang="ru-RU" b="1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769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99590A-9F7F-480B-9430-3304B0C43390}"/>
</file>

<file path=customXml/itemProps2.xml><?xml version="1.0" encoding="utf-8"?>
<ds:datastoreItem xmlns:ds="http://schemas.openxmlformats.org/officeDocument/2006/customXml" ds:itemID="{2EBC63F1-D688-4450-84B8-E6201EEA6FF9}"/>
</file>

<file path=customXml/itemProps3.xml><?xml version="1.0" encoding="utf-8"?>
<ds:datastoreItem xmlns:ds="http://schemas.openxmlformats.org/officeDocument/2006/customXml" ds:itemID="{6714342A-5B13-44D3-9E8C-D792AF8F815A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76</TotalTime>
  <Words>861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под чрезвычайной ситуацией природного и техногенного характера понимается обстановка на определенной территории, сложившаяся в результате аварии, опасного природного явления, катастрофы, стихийного или иного бедствия, которые могут повлечь или повлекли за собой человеческие жертвы, ущерб здоровью людей или окружающей природной среде, значительные материальные потери и нарушения условий жизнедеятельности людей. </vt:lpstr>
      <vt:lpstr>Презентация PowerPoint</vt:lpstr>
      <vt:lpstr>Презентация PowerPoint</vt:lpstr>
      <vt:lpstr>Презентация PowerPoint</vt:lpstr>
      <vt:lpstr>Презентация PowerPoint</vt:lpstr>
      <vt:lpstr>Силы ликвидации чрезвычайных ситуаций состоят из: </vt:lpstr>
      <vt:lpstr>Презентация PowerPoint</vt:lpstr>
      <vt:lpstr>ОПОВЕЩЕНИЕ НАСЕЛЕНИЯ </vt:lpstr>
      <vt:lpstr>Презентация PowerPoint</vt:lpstr>
      <vt:lpstr>Права и обязанности граждан в области защиты населения и территорий от чрезвычайных ситуаций и социальная защита пострадавших</vt:lpstr>
      <vt:lpstr>Презентация PowerPoint</vt:lpstr>
      <vt:lpstr>Граждане Республики Беларусь в области защиты населения и территорий от чрезвычайных ситуаций обязаны: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 чрезвычайной ситуацией природного и техногенного характера понимается обстановка на определенной территории, сложившаяся в результате аварии, опасного природного явления, катастрофы, стихийного или иного бедствия, которые могут повлечь или повлекли за</dc:title>
  <dc:creator>User</dc:creator>
  <cp:lastModifiedBy>User</cp:lastModifiedBy>
  <cp:revision>7</cp:revision>
  <dcterms:created xsi:type="dcterms:W3CDTF">2014-11-18T10:49:35Z</dcterms:created>
  <dcterms:modified xsi:type="dcterms:W3CDTF">2014-11-18T12:06:26Z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